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7061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Data-Driven Analysis of Purchase Drivers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6115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Insights &amp; Next Steps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Focus on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 subscription adoption for consistent revenue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Clothing Dominates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inventory across all seasons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Shipping Strategy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 shipping options by location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Business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921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Segment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granular insight into most valuable customer segments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Drivers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Which features drive higher spending and positive feedback?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Operational Factors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shipping, discounts, and payment methods influence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Deliverables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9300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Report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Processed CSV with null values handled, data types assigned, categorical variables encoded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Segment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high-frequency, high-spending customers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925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Optimization Recommendations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Payment method comparisons and subscription impact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Power BI tool for ad-hoc exploration by stakeholders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74621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Using Python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82654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82654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82654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82654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data cleaning and transformation pipeline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3642"/>
            <a:ext cx="6353532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 Impact Analysis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471" y="1742242"/>
            <a:ext cx="7717155" cy="63960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42308" y="1844635"/>
            <a:ext cx="4978122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$59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10150078" y="2777133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With Subscription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942308" y="3302318"/>
            <a:ext cx="497812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purchase amount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942308" y="4142661"/>
            <a:ext cx="4978122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30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10150078" y="507515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Median Frequency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942308" y="5600343"/>
            <a:ext cx="497812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Days between purchases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942308" y="6158984"/>
            <a:ext cx="497812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 show consistent purchasing patterns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13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502" y="492681"/>
            <a:ext cx="5996583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Seasonal Category Performance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13502" y="1321356"/>
            <a:ext cx="7889796" cy="1472446"/>
          </a:xfrm>
          <a:prstGeom prst="roundRect">
            <a:avLst>
              <a:gd name="adj" fmla="val 5111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36362" y="1344216"/>
            <a:ext cx="716756" cy="1426726"/>
          </a:xfrm>
          <a:prstGeom prst="roundRect">
            <a:avLst>
              <a:gd name="adj" fmla="val 6673"/>
            </a:avLst>
          </a:prstGeom>
          <a:solidFill>
            <a:srgbClr val="EBE2E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6509" y="1923098"/>
            <a:ext cx="268724" cy="268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32308" y="1523405"/>
            <a:ext cx="223992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Fall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032308" y="1910834"/>
            <a:ext cx="676894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leads with $26,220 total sales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032308" y="2305050"/>
            <a:ext cx="676894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rating: 3.71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113502" y="2972991"/>
            <a:ext cx="7889796" cy="1472446"/>
          </a:xfrm>
          <a:prstGeom prst="roundRect">
            <a:avLst>
              <a:gd name="adj" fmla="val 5111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136362" y="2995851"/>
            <a:ext cx="716756" cy="1426726"/>
          </a:xfrm>
          <a:prstGeom prst="roundRect">
            <a:avLst>
              <a:gd name="adj" fmla="val 6673"/>
            </a:avLst>
          </a:prstGeom>
          <a:solidFill>
            <a:srgbClr val="EBE2E0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6509" y="3574733"/>
            <a:ext cx="268724" cy="26872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032308" y="3175040"/>
            <a:ext cx="223992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Spring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032308" y="3562469"/>
            <a:ext cx="676894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generates $27,692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7032308" y="3956685"/>
            <a:ext cx="676894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rating: 3.76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6113502" y="4624626"/>
            <a:ext cx="7889796" cy="1472446"/>
          </a:xfrm>
          <a:prstGeom prst="roundRect">
            <a:avLst>
              <a:gd name="adj" fmla="val 5111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6136362" y="4647486"/>
            <a:ext cx="716756" cy="1426726"/>
          </a:xfrm>
          <a:prstGeom prst="roundRect">
            <a:avLst>
              <a:gd name="adj" fmla="val 6673"/>
            </a:avLst>
          </a:prstGeom>
          <a:solidFill>
            <a:srgbClr val="EBE2E0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6509" y="5226368"/>
            <a:ext cx="268724" cy="26872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032308" y="4826675"/>
            <a:ext cx="223992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Summer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7032308" y="5214104"/>
            <a:ext cx="676894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reaches $23,078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7032308" y="5608320"/>
            <a:ext cx="676894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rating: 3.68</a:t>
            </a:r>
            <a:endParaRPr lang="en-US" sz="1400" dirty="0"/>
          </a:p>
        </p:txBody>
      </p:sp>
      <p:sp>
        <p:nvSpPr>
          <p:cNvPr id="22" name="Shape 16"/>
          <p:cNvSpPr/>
          <p:nvPr/>
        </p:nvSpPr>
        <p:spPr>
          <a:xfrm>
            <a:off x="6113502" y="6276261"/>
            <a:ext cx="7889796" cy="1472446"/>
          </a:xfrm>
          <a:prstGeom prst="roundRect">
            <a:avLst>
              <a:gd name="adj" fmla="val 5111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23" name="Shape 17"/>
          <p:cNvSpPr/>
          <p:nvPr/>
        </p:nvSpPr>
        <p:spPr>
          <a:xfrm>
            <a:off x="6136362" y="6299121"/>
            <a:ext cx="716756" cy="1426726"/>
          </a:xfrm>
          <a:prstGeom prst="roundRect">
            <a:avLst>
              <a:gd name="adj" fmla="val 6673"/>
            </a:avLst>
          </a:prstGeom>
          <a:solidFill>
            <a:srgbClr val="EBE2E0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6509" y="6878003"/>
            <a:ext cx="268724" cy="268724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032308" y="6478310"/>
            <a:ext cx="223992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Winter</a:t>
            </a:r>
            <a:endParaRPr lang="en-US" sz="1750" dirty="0"/>
          </a:p>
        </p:txBody>
      </p:sp>
      <p:sp>
        <p:nvSpPr>
          <p:cNvPr id="26" name="Text 19"/>
          <p:cNvSpPr/>
          <p:nvPr/>
        </p:nvSpPr>
        <p:spPr>
          <a:xfrm>
            <a:off x="7032308" y="6865739"/>
            <a:ext cx="676894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peaks at $27,274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7032308" y="7259955"/>
            <a:ext cx="676894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rating: 3.73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60" y="405170"/>
            <a:ext cx="3755350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 Impact by Size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963108" y="2117884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0%</a:t>
            </a:r>
            <a:endParaRPr lang="en-US" sz="2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4274" y="1197054"/>
            <a:ext cx="2210157" cy="22101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48464" y="3591282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Large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15660" y="3909774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difference: $58 with or without discount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9854684" y="2117884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0%</a:t>
            </a:r>
            <a:endParaRPr lang="en-US" sz="2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850" y="1197054"/>
            <a:ext cx="2210157" cy="22101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40039" y="3591282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Medium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407235" y="3909774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difference: $59 with or without discount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2963108" y="5397818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5%</a:t>
            </a:r>
            <a:endParaRPr lang="en-US" sz="29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74" y="4476988"/>
            <a:ext cx="2210157" cy="221015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48464" y="6871216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Small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515660" y="7189708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$3 higher without discount ($62 vs $59)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9854684" y="5397818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5%</a:t>
            </a:r>
            <a:endParaRPr lang="en-US" sz="29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850" y="4476988"/>
            <a:ext cx="2210157" cy="221015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40039" y="6871216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Extra Large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7407235" y="7189708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$3 higher without discount ($61 vs $58)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515660" y="7591187"/>
            <a:ext cx="135990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Discounts show minimal impact on purchase amounts across most sizes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683" y="402788"/>
            <a:ext cx="6510457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Revenue Locations: Shipping Analysis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2683" y="1226701"/>
            <a:ext cx="2197537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California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12683" y="1647825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Next Day Air: 20 items, 105 days avg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2683" y="1933456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Shipping: 16 items, 121 days avg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2683" y="2219087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Express: 16 items, 46 days avg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12683" y="2599968"/>
            <a:ext cx="2197537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Illinois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12683" y="3021092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Pickup: 24 items, 62 days avg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12683" y="3306723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Express: 17 items, 78 days avg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12683" y="3592354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Standard: 15 items, 56 days avg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7501533" y="1226701"/>
            <a:ext cx="2197537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Montana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01533" y="1647825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Shipping: 22 items, 110 days avg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501533" y="1933456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2-Day Shipping: 19 items, 72 days avg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7501533" y="2219087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Standard: 17 items, 91 days avg</a:t>
            </a:r>
            <a:endParaRPr lang="en-US" sz="11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1533" y="2618303"/>
            <a:ext cx="6623804" cy="66238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572810"/>
            <a:ext cx="6449378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Payment Method Preferences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5420" y="1536144"/>
            <a:ext cx="3738801" cy="2840117"/>
          </a:xfrm>
          <a:prstGeom prst="roundRect">
            <a:avLst>
              <a:gd name="adj" fmla="val 30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31280" y="1752005"/>
            <a:ext cx="624840" cy="624840"/>
          </a:xfrm>
          <a:prstGeom prst="roundRect">
            <a:avLst>
              <a:gd name="adj" fmla="val 14632683"/>
            </a:avLst>
          </a:prstGeom>
          <a:solidFill>
            <a:srgbClr val="835E5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3087" y="1923812"/>
            <a:ext cx="281107" cy="2811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1280" y="258508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Credit Card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31280" y="3035379"/>
            <a:ext cx="33070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339 transactions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431280" y="3493651"/>
            <a:ext cx="330708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popular among high-value customers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0162461" y="1536144"/>
            <a:ext cx="3738920" cy="2840117"/>
          </a:xfrm>
          <a:prstGeom prst="roundRect">
            <a:avLst>
              <a:gd name="adj" fmla="val 30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78321" y="1752005"/>
            <a:ext cx="624840" cy="624840"/>
          </a:xfrm>
          <a:prstGeom prst="roundRect">
            <a:avLst>
              <a:gd name="adj" fmla="val 14632683"/>
            </a:avLst>
          </a:prstGeom>
          <a:solidFill>
            <a:srgbClr val="835E54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0128" y="1923812"/>
            <a:ext cx="281107" cy="28110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8321" y="258508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Cash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10378321" y="3035379"/>
            <a:ext cx="330719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338 transactions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0378321" y="3493651"/>
            <a:ext cx="330719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Nearly equal preference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215420" y="4584502"/>
            <a:ext cx="7685961" cy="2506742"/>
          </a:xfrm>
          <a:prstGeom prst="roundRect">
            <a:avLst>
              <a:gd name="adj" fmla="val 349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6431280" y="4800362"/>
            <a:ext cx="624840" cy="624840"/>
          </a:xfrm>
          <a:prstGeom prst="roundRect">
            <a:avLst>
              <a:gd name="adj" fmla="val 14632683"/>
            </a:avLst>
          </a:prstGeom>
          <a:solidFill>
            <a:srgbClr val="835E54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3087" y="4972169"/>
            <a:ext cx="281107" cy="28110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431280" y="5633442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Debit Card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6431280" y="6083737"/>
            <a:ext cx="725424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334 transactions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431280" y="6542008"/>
            <a:ext cx="725424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third option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6215420" y="732555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3 payment methods for customers spending above average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2025-11-03T16:54:52Z</dcterms:created>
  <dcterms:modified xsi:type="dcterms:W3CDTF">2025-11-03T16:54:52Z</dcterms:modified>
</cp:coreProperties>
</file>